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sldIdLst>
    <p:sldId id="264" r:id="rId3"/>
    <p:sldId id="257" r:id="rId4"/>
    <p:sldId id="258" r:id="rId5"/>
    <p:sldId id="259" r:id="rId6"/>
    <p:sldId id="260" r:id="rId7"/>
    <p:sldId id="261" r:id="rId8"/>
    <p:sldId id="263" r:id="rId9"/>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506"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30/12/1442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30/12/1442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30/12/1442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ar-SA">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ar-SA" smtClean="0"/>
              <a:t>انقر لتحرير نمط العنوان الرئيسي</a:t>
            </a:r>
            <a:endParaRPr lang="en-US" dirty="0"/>
          </a:p>
        </p:txBody>
      </p:sp>
    </p:spTree>
    <p:extLst>
      <p:ext uri="{BB962C8B-B14F-4D97-AF65-F5344CB8AC3E}">
        <p14:creationId xmlns:p14="http://schemas.microsoft.com/office/powerpoint/2010/main" val="24015967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ar-SA">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Tree>
    <p:extLst>
      <p:ext uri="{BB962C8B-B14F-4D97-AF65-F5344CB8AC3E}">
        <p14:creationId xmlns:p14="http://schemas.microsoft.com/office/powerpoint/2010/main" val="1219808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ar-SA">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Tree>
    <p:extLst>
      <p:ext uri="{BB962C8B-B14F-4D97-AF65-F5344CB8AC3E}">
        <p14:creationId xmlns:p14="http://schemas.microsoft.com/office/powerpoint/2010/main" val="20716896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ar-SA">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extLst>
      <p:ext uri="{BB962C8B-B14F-4D97-AF65-F5344CB8AC3E}">
        <p14:creationId xmlns:p14="http://schemas.microsoft.com/office/powerpoint/2010/main" val="29087460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ar-SA" smtClean="0"/>
              <a:t>انقر لتحرير أنماط النص الرئيسي</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ar-SA">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
        <p:nvSpPr>
          <p:cNvPr id="10" name="Title 9"/>
          <p:cNvSpPr>
            <a:spLocks noGrp="1"/>
          </p:cNvSpPr>
          <p:nvPr>
            <p:ph type="title"/>
          </p:nvPr>
        </p:nvSpPr>
        <p:spPr/>
        <p:txBody>
          <a:bodyPr/>
          <a:lstStyle/>
          <a:p>
            <a:r>
              <a:rPr lang="ar-SA" smtClean="0"/>
              <a:t>انقر لتحرير نمط العنوان الرئيسي</a:t>
            </a:r>
            <a:endParaRPr lang="en-US" dirty="0"/>
          </a:p>
        </p:txBody>
      </p:sp>
    </p:spTree>
    <p:extLst>
      <p:ext uri="{BB962C8B-B14F-4D97-AF65-F5344CB8AC3E}">
        <p14:creationId xmlns:p14="http://schemas.microsoft.com/office/powerpoint/2010/main" val="35816543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ar-SA">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Tree>
    <p:extLst>
      <p:ext uri="{BB962C8B-B14F-4D97-AF65-F5344CB8AC3E}">
        <p14:creationId xmlns:p14="http://schemas.microsoft.com/office/powerpoint/2010/main" val="147407843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ar-SA">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Tree>
    <p:extLst>
      <p:ext uri="{BB962C8B-B14F-4D97-AF65-F5344CB8AC3E}">
        <p14:creationId xmlns:p14="http://schemas.microsoft.com/office/powerpoint/2010/main" val="36238786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ar-SA">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Tree>
    <p:extLst>
      <p:ext uri="{BB962C8B-B14F-4D97-AF65-F5344CB8AC3E}">
        <p14:creationId xmlns:p14="http://schemas.microsoft.com/office/powerpoint/2010/main" val="87359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30/12/1442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ar-SA">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ar-SA" smtClean="0"/>
              <a:t>انقر لتحرير نمط العنوان الرئيسي</a:t>
            </a:r>
            <a:endParaRPr lang="en-US" dirty="0"/>
          </a:p>
        </p:txBody>
      </p:sp>
    </p:spTree>
    <p:extLst>
      <p:ext uri="{BB962C8B-B14F-4D97-AF65-F5344CB8AC3E}">
        <p14:creationId xmlns:p14="http://schemas.microsoft.com/office/powerpoint/2010/main" val="304799702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ar-SA">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Tree>
    <p:extLst>
      <p:ext uri="{BB962C8B-B14F-4D97-AF65-F5344CB8AC3E}">
        <p14:creationId xmlns:p14="http://schemas.microsoft.com/office/powerpoint/2010/main" val="133483804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ar-SA">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Tree>
    <p:extLst>
      <p:ext uri="{BB962C8B-B14F-4D97-AF65-F5344CB8AC3E}">
        <p14:creationId xmlns:p14="http://schemas.microsoft.com/office/powerpoint/2010/main" val="42155595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30/12/1442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t>30/12/1442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t>30/12/1442</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t>30/12/1442</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t>30/12/1442</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30/12/1442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30/12/1442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7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30/12/1442</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7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B8ABB09-4A1D-463E-8065-109CC2B7EFAA}" type="datetimeFigureOut">
              <a:rPr lang="ar-SA" smtClean="0">
                <a:solidFill>
                  <a:prstClr val="black">
                    <a:lumMod val="50000"/>
                    <a:lumOff val="50000"/>
                  </a:prstClr>
                </a:solidFill>
              </a:rPr>
              <a:pPr/>
              <a:t>30/12/1442</a:t>
            </a:fld>
            <a:endParaRPr lang="ar-SA">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ar-SA">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0B34F065-1154-456A-91E3-76DE8E75E17B}" type="slidenum">
              <a:rPr lang="ar-SA" smtClean="0">
                <a:solidFill>
                  <a:prstClr val="black">
                    <a:lumMod val="50000"/>
                    <a:lumOff val="50000"/>
                  </a:prstClr>
                </a:solidFill>
              </a:rPr>
              <a:pPr/>
              <a:t>‹#›</a:t>
            </a:fld>
            <a:endParaRPr lang="ar-SA">
              <a:solidFill>
                <a:prstClr val="black">
                  <a:lumMod val="50000"/>
                  <a:lumOff val="50000"/>
                </a:prstClr>
              </a:solidFill>
            </a:endParaRPr>
          </a:p>
        </p:txBody>
      </p:sp>
    </p:spTree>
    <p:extLst>
      <p:ext uri="{BB962C8B-B14F-4D97-AF65-F5344CB8AC3E}">
        <p14:creationId xmlns:p14="http://schemas.microsoft.com/office/powerpoint/2010/main" val="3787756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827584" y="5052545"/>
            <a:ext cx="6984776" cy="882119"/>
          </a:xfrm>
        </p:spPr>
        <p:txBody>
          <a:bodyPr>
            <a:normAutofit/>
          </a:bodyPr>
          <a:lstStyle/>
          <a:p>
            <a:pPr algn="ctr"/>
            <a:r>
              <a:rPr lang="ar-IQ" sz="4000" b="1" dirty="0">
                <a:solidFill>
                  <a:srgbClr val="002060"/>
                </a:solidFill>
                <a:latin typeface="Calibri"/>
                <a:ea typeface="Calibri"/>
                <a:cs typeface="Times New Roman"/>
              </a:rPr>
              <a:t>الانضاج </a:t>
            </a:r>
            <a:r>
              <a:rPr lang="ar-IQ" sz="4000" b="1" dirty="0" smtClean="0">
                <a:solidFill>
                  <a:srgbClr val="002060"/>
                </a:solidFill>
                <a:latin typeface="Calibri"/>
                <a:ea typeface="Calibri"/>
                <a:cs typeface="Times New Roman"/>
              </a:rPr>
              <a:t>الصناعي</a:t>
            </a:r>
            <a:r>
              <a:rPr lang="ar-SA" sz="4000" b="1" dirty="0" smtClean="0">
                <a:solidFill>
                  <a:srgbClr val="002060"/>
                </a:solidFill>
                <a:latin typeface="Calibri"/>
                <a:ea typeface="Calibri"/>
                <a:cs typeface="Times New Roman"/>
              </a:rPr>
              <a:t> للثمار</a:t>
            </a:r>
            <a:endParaRPr lang="en-US" sz="4000" b="1" dirty="0">
              <a:solidFill>
                <a:srgbClr val="002060"/>
              </a:solidFill>
              <a:latin typeface="Arial" pitchFamily="34" charset="0"/>
              <a:cs typeface="Arial" pitchFamily="34" charset="0"/>
            </a:endParaRPr>
          </a:p>
        </p:txBody>
      </p:sp>
      <p:sp>
        <p:nvSpPr>
          <p:cNvPr id="2" name="عنوان 1"/>
          <p:cNvSpPr>
            <a:spLocks noGrp="1"/>
          </p:cNvSpPr>
          <p:nvPr>
            <p:ph type="ctrTitle"/>
          </p:nvPr>
        </p:nvSpPr>
        <p:spPr>
          <a:xfrm>
            <a:off x="817581" y="404664"/>
            <a:ext cx="7858875" cy="4520793"/>
          </a:xfrm>
        </p:spPr>
        <p:txBody>
          <a:bodyPr/>
          <a:lstStyle/>
          <a:p>
            <a:pPr marL="182880" indent="0" algn="ctr" rtl="1">
              <a:buNone/>
            </a:pPr>
            <a:r>
              <a:rPr lang="ar-SA" dirty="0">
                <a:solidFill>
                  <a:srgbClr val="FF0000"/>
                </a:solidFill>
                <a:effectLst/>
                <a:latin typeface="Arial" pitchFamily="34" charset="0"/>
                <a:cs typeface="Arial" pitchFamily="34" charset="0"/>
              </a:rPr>
              <a:t>عناية </a:t>
            </a:r>
            <a:r>
              <a:rPr lang="ar-SA" dirty="0" smtClean="0">
                <a:solidFill>
                  <a:srgbClr val="FF0000"/>
                </a:solidFill>
                <a:effectLst/>
                <a:latin typeface="Arial" pitchFamily="34" charset="0"/>
                <a:cs typeface="Arial" pitchFamily="34" charset="0"/>
              </a:rPr>
              <a:t>وخزن</a:t>
            </a:r>
            <a:r>
              <a:rPr lang="en-US" dirty="0" smtClean="0">
                <a:solidFill>
                  <a:srgbClr val="FF0000"/>
                </a:solidFill>
                <a:effectLst/>
                <a:latin typeface="Arial" pitchFamily="34" charset="0"/>
                <a:cs typeface="Arial" pitchFamily="34" charset="0"/>
              </a:rPr>
              <a:t/>
            </a:r>
            <a:br>
              <a:rPr lang="en-US" dirty="0" smtClean="0">
                <a:solidFill>
                  <a:srgbClr val="FF0000"/>
                </a:solidFill>
                <a:effectLst/>
                <a:latin typeface="Arial" pitchFamily="34" charset="0"/>
                <a:cs typeface="Arial" pitchFamily="34" charset="0"/>
              </a:rPr>
            </a:br>
            <a:r>
              <a:rPr lang="en-US" dirty="0">
                <a:solidFill>
                  <a:srgbClr val="FF0000"/>
                </a:solidFill>
                <a:effectLst/>
                <a:latin typeface="Arial" pitchFamily="34" charset="0"/>
                <a:cs typeface="Arial" pitchFamily="34" charset="0"/>
              </a:rPr>
              <a:t/>
            </a:r>
            <a:br>
              <a:rPr lang="en-US" dirty="0">
                <a:solidFill>
                  <a:srgbClr val="FF0000"/>
                </a:solidFill>
                <a:effectLst/>
                <a:latin typeface="Arial" pitchFamily="34" charset="0"/>
                <a:cs typeface="Arial" pitchFamily="34" charset="0"/>
              </a:rPr>
            </a:br>
            <a:r>
              <a:rPr lang="ar-SA" dirty="0">
                <a:solidFill>
                  <a:srgbClr val="FF0000"/>
                </a:solidFill>
                <a:effectLst/>
                <a:latin typeface="Arial" pitchFamily="34" charset="0"/>
                <a:cs typeface="Arial" pitchFamily="34" charset="0"/>
              </a:rPr>
              <a:t>المحاضرة </a:t>
            </a:r>
            <a:r>
              <a:rPr lang="ar-SA" dirty="0" smtClean="0">
                <a:solidFill>
                  <a:srgbClr val="FF0000"/>
                </a:solidFill>
                <a:effectLst/>
                <a:latin typeface="Arial" pitchFamily="34" charset="0"/>
                <a:cs typeface="Arial" pitchFamily="34" charset="0"/>
              </a:rPr>
              <a:t>الرابعة</a:t>
            </a:r>
            <a:r>
              <a:rPr lang="en-US" dirty="0" smtClean="0">
                <a:solidFill>
                  <a:srgbClr val="FF0000"/>
                </a:solidFill>
                <a:effectLst/>
                <a:latin typeface="Arial" pitchFamily="34" charset="0"/>
                <a:cs typeface="Arial" pitchFamily="34" charset="0"/>
              </a:rPr>
              <a:t/>
            </a:r>
            <a:br>
              <a:rPr lang="en-US" dirty="0" smtClean="0">
                <a:solidFill>
                  <a:srgbClr val="FF0000"/>
                </a:solidFill>
                <a:effectLst/>
                <a:latin typeface="Arial" pitchFamily="34" charset="0"/>
                <a:cs typeface="Arial" pitchFamily="34" charset="0"/>
              </a:rPr>
            </a:br>
            <a:r>
              <a:rPr lang="en-US" dirty="0">
                <a:solidFill>
                  <a:srgbClr val="FF0000"/>
                </a:solidFill>
                <a:effectLst/>
                <a:latin typeface="Arial" pitchFamily="34" charset="0"/>
                <a:cs typeface="Arial" pitchFamily="34" charset="0"/>
              </a:rPr>
              <a:t/>
            </a:r>
            <a:br>
              <a:rPr lang="en-US" dirty="0">
                <a:solidFill>
                  <a:srgbClr val="FF0000"/>
                </a:solidFill>
                <a:effectLst/>
                <a:latin typeface="Arial" pitchFamily="34" charset="0"/>
                <a:cs typeface="Arial" pitchFamily="34" charset="0"/>
              </a:rPr>
            </a:br>
            <a:r>
              <a:rPr lang="ar-SA" dirty="0">
                <a:solidFill>
                  <a:srgbClr val="FF0000"/>
                </a:solidFill>
                <a:effectLst/>
                <a:latin typeface="Arial" pitchFamily="34" charset="0"/>
                <a:cs typeface="Arial" pitchFamily="34" charset="0"/>
              </a:rPr>
              <a:t>الدكتور حمزة عباس حمزة</a:t>
            </a:r>
            <a:endParaRPr lang="en-US" dirty="0">
              <a:solidFill>
                <a:srgbClr val="FF0000"/>
              </a:solidFill>
              <a:latin typeface="Arial" pitchFamily="34" charset="0"/>
              <a:cs typeface="Arial" pitchFamily="34"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2967666"/>
      </p:ext>
    </p:extLst>
  </p:cSld>
  <p:clrMapOvr>
    <a:masterClrMapping/>
  </p:clrMapOvr>
  <mc:AlternateContent xmlns:mc="http://schemas.openxmlformats.org/markup-compatibility/2006" xmlns:p14="http://schemas.microsoft.com/office/powerpoint/2010/main">
    <mc:Choice Requires="p14">
      <p:transition spd="slow" p14:dur="2000" advTm="30468"/>
    </mc:Choice>
    <mc:Fallback xmlns="">
      <p:transition spd="slow" advTm="30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1520" y="404664"/>
            <a:ext cx="8661648" cy="6120680"/>
          </a:xfrm>
        </p:spPr>
        <p:txBody>
          <a:bodyPr>
            <a:normAutofit/>
          </a:bodyPr>
          <a:lstStyle/>
          <a:p>
            <a:pPr algn="r">
              <a:lnSpc>
                <a:spcPct val="150000"/>
              </a:lnSpc>
              <a:spcBef>
                <a:spcPts val="0"/>
              </a:spcBef>
              <a:spcAft>
                <a:spcPts val="1000"/>
              </a:spcAft>
            </a:pPr>
            <a:r>
              <a:rPr lang="ar-IQ" sz="2800" b="1" dirty="0">
                <a:solidFill>
                  <a:srgbClr val="FF0000"/>
                </a:solidFill>
                <a:ea typeface="Calibri"/>
              </a:rPr>
              <a:t>الانضاج الصناعي </a:t>
            </a:r>
            <a:r>
              <a:rPr lang="ar-IQ" sz="2800" b="1" dirty="0">
                <a:ea typeface="Calibri"/>
              </a:rPr>
              <a:t>:ان الهدف الرئيسي من العناية والخزن </a:t>
            </a:r>
            <a:r>
              <a:rPr lang="ar-IQ" sz="2800" b="1" dirty="0" smtClean="0">
                <a:ea typeface="Calibri"/>
              </a:rPr>
              <a:t>تأخير </a:t>
            </a:r>
            <a:r>
              <a:rPr lang="ar-IQ" sz="2800" b="1" dirty="0">
                <a:ea typeface="Calibri"/>
              </a:rPr>
              <a:t>الشيخوخة </a:t>
            </a:r>
            <a:r>
              <a:rPr lang="ar-IQ" sz="2800" b="1" dirty="0" err="1">
                <a:ea typeface="Calibri"/>
              </a:rPr>
              <a:t>ولابقاء</a:t>
            </a:r>
            <a:r>
              <a:rPr lang="ar-IQ" sz="2800" b="1" dirty="0">
                <a:ea typeface="Calibri"/>
              </a:rPr>
              <a:t> محاصيل الفاكهة والخضر بحالة صالحة للاستهلاك </a:t>
            </a:r>
            <a:r>
              <a:rPr lang="ar-IQ" sz="2800" b="1" dirty="0" smtClean="0">
                <a:ea typeface="Calibri"/>
              </a:rPr>
              <a:t>لأطول </a:t>
            </a:r>
            <a:r>
              <a:rPr lang="ar-IQ" sz="2800" b="1" dirty="0">
                <a:ea typeface="Calibri"/>
              </a:rPr>
              <a:t>فترة ممكنة وهذا هو المقصود </a:t>
            </a:r>
            <a:r>
              <a:rPr lang="ar-IQ" sz="2800" b="1" dirty="0" smtClean="0">
                <a:ea typeface="Calibri"/>
              </a:rPr>
              <a:t>بالإنضاج </a:t>
            </a:r>
            <a:r>
              <a:rPr lang="ar-IQ" sz="2800" b="1" dirty="0">
                <a:ea typeface="Calibri"/>
              </a:rPr>
              <a:t>الصناعي </a:t>
            </a:r>
            <a:r>
              <a:rPr lang="ar-IQ" sz="2800" b="1" dirty="0" smtClean="0">
                <a:ea typeface="Calibri"/>
              </a:rPr>
              <a:t>.</a:t>
            </a:r>
            <a:r>
              <a:rPr lang="ar-SA" sz="2800" b="1" dirty="0" smtClean="0">
                <a:ea typeface="Calibri"/>
              </a:rPr>
              <a:t/>
            </a:r>
            <a:br>
              <a:rPr lang="ar-SA" sz="2800" b="1" dirty="0" smtClean="0">
                <a:ea typeface="Calibri"/>
              </a:rPr>
            </a:br>
            <a:r>
              <a:rPr lang="en-US" sz="2800" dirty="0">
                <a:ea typeface="Calibri"/>
                <a:cs typeface="Arial"/>
              </a:rPr>
              <a:t/>
            </a:r>
            <a:br>
              <a:rPr lang="en-US" sz="2800" dirty="0">
                <a:ea typeface="Calibri"/>
                <a:cs typeface="Arial"/>
              </a:rPr>
            </a:br>
            <a:r>
              <a:rPr lang="ar-IQ" sz="2800" b="1" dirty="0">
                <a:ea typeface="Calibri"/>
              </a:rPr>
              <a:t>تستخدم في </a:t>
            </a:r>
            <a:r>
              <a:rPr lang="ar-IQ" sz="2800" b="1" dirty="0" err="1">
                <a:ea typeface="Calibri"/>
              </a:rPr>
              <a:t>هذة</a:t>
            </a:r>
            <a:r>
              <a:rPr lang="ar-IQ" sz="2800" b="1" dirty="0">
                <a:ea typeface="Calibri"/>
              </a:rPr>
              <a:t> المرحلة طرق </a:t>
            </a:r>
            <a:r>
              <a:rPr lang="ar-IQ" sz="2800" b="1" dirty="0" err="1">
                <a:ea typeface="Calibri"/>
              </a:rPr>
              <a:t>فيزياوية</a:t>
            </a:r>
            <a:r>
              <a:rPr lang="ar-IQ" sz="2800" b="1" dirty="0">
                <a:ea typeface="Calibri"/>
              </a:rPr>
              <a:t> وكيمياوية تعتمد في الاساس على تشجيع الفعاليات الحيوية  المرافقة للنضج وخاصة زيادة سرعة التنفس وكذلك انتاج الاثلين </a:t>
            </a:r>
            <a:r>
              <a:rPr lang="ar-IQ" sz="2800" b="1" dirty="0" smtClean="0">
                <a:ea typeface="Calibri"/>
              </a:rPr>
              <a:t>وما يصاحبها </a:t>
            </a:r>
            <a:r>
              <a:rPr lang="ar-IQ" sz="2800" b="1" dirty="0">
                <a:ea typeface="Calibri"/>
              </a:rPr>
              <a:t>من تغيرات كيمياوية تؤدي الى وصول الثمار الى حالة صالحة </a:t>
            </a:r>
            <a:r>
              <a:rPr lang="ar-IQ" sz="2800" b="1" dirty="0" smtClean="0">
                <a:ea typeface="Calibri"/>
              </a:rPr>
              <a:t>للأكل</a:t>
            </a:r>
            <a:r>
              <a:rPr lang="en-US" sz="2800" b="1" dirty="0" smtClean="0">
                <a:ea typeface="Calibri"/>
              </a:rPr>
              <a:t> </a:t>
            </a:r>
            <a:r>
              <a:rPr lang="ar-IQ" sz="2800" b="1" dirty="0" smtClean="0">
                <a:ea typeface="Calibri"/>
              </a:rPr>
              <a:t> </a:t>
            </a:r>
            <a:r>
              <a:rPr lang="ar-SA" sz="2800" b="1" dirty="0" smtClean="0">
                <a:ea typeface="Calibri"/>
              </a:rPr>
              <a:t>.</a:t>
            </a:r>
            <a:endParaRPr lang="en-US" sz="28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72850252"/>
      </p:ext>
    </p:extLst>
  </p:cSld>
  <p:clrMapOvr>
    <a:masterClrMapping/>
  </p:clrMapOvr>
  <mc:AlternateContent xmlns:mc="http://schemas.openxmlformats.org/markup-compatibility/2006" xmlns:p14="http://schemas.microsoft.com/office/powerpoint/2010/main">
    <mc:Choice Requires="p14">
      <p:transition spd="slow" p14:dur="2000" advTm="120339"/>
    </mc:Choice>
    <mc:Fallback xmlns="">
      <p:transition spd="slow" advTm="12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5674642"/>
          </a:xfrm>
        </p:spPr>
        <p:txBody>
          <a:bodyPr>
            <a:normAutofit fontScale="90000"/>
          </a:bodyPr>
          <a:lstStyle/>
          <a:p>
            <a:pPr algn="r">
              <a:lnSpc>
                <a:spcPct val="150000"/>
              </a:lnSpc>
              <a:spcBef>
                <a:spcPts val="0"/>
              </a:spcBef>
              <a:spcAft>
                <a:spcPts val="1000"/>
              </a:spcAft>
            </a:pPr>
            <a:r>
              <a:rPr lang="ar-IQ" sz="2800" b="1" dirty="0">
                <a:solidFill>
                  <a:srgbClr val="FF0000"/>
                </a:solidFill>
                <a:ea typeface="Calibri"/>
              </a:rPr>
              <a:t>*فوائد الانضاج الصناعي </a:t>
            </a:r>
            <a:r>
              <a:rPr lang="en-US" sz="2800" dirty="0">
                <a:ea typeface="Calibri"/>
                <a:cs typeface="Arial"/>
              </a:rPr>
              <a:t/>
            </a:r>
            <a:br>
              <a:rPr lang="en-US" sz="2800" dirty="0">
                <a:ea typeface="Calibri"/>
                <a:cs typeface="Arial"/>
              </a:rPr>
            </a:br>
            <a:r>
              <a:rPr lang="ar-IQ" sz="2800" b="1" dirty="0">
                <a:ea typeface="Calibri"/>
              </a:rPr>
              <a:t>1-تحسين الخصائص </a:t>
            </a:r>
            <a:r>
              <a:rPr lang="ar-IQ" sz="2800" b="1" dirty="0" err="1">
                <a:ea typeface="Calibri"/>
              </a:rPr>
              <a:t>الاكلية</a:t>
            </a:r>
            <a:r>
              <a:rPr lang="ar-IQ" sz="2800" b="1" dirty="0">
                <a:ea typeface="Calibri"/>
              </a:rPr>
              <a:t> </a:t>
            </a:r>
            <a:r>
              <a:rPr lang="ar-IQ" sz="2800" b="1" dirty="0" err="1">
                <a:ea typeface="Calibri"/>
              </a:rPr>
              <a:t>للثمار:لقد</a:t>
            </a:r>
            <a:r>
              <a:rPr lang="ar-IQ" sz="2800" b="1" dirty="0">
                <a:ea typeface="Calibri"/>
              </a:rPr>
              <a:t> اظهرت الدراسات في بعض الثمار مثل الموز اذا تركت على الاشجار </a:t>
            </a:r>
            <a:r>
              <a:rPr lang="ar-IQ" sz="2800" b="1" dirty="0" err="1">
                <a:ea typeface="Calibri"/>
              </a:rPr>
              <a:t>لاتكون</a:t>
            </a:r>
            <a:r>
              <a:rPr lang="ar-IQ" sz="2800" b="1" dirty="0">
                <a:ea typeface="Calibri"/>
              </a:rPr>
              <a:t> النكهة والطعم مقبولة لذلك فان الثمار تقطف من النبات الام ويتم انضاجها صناعيا حيث ان ذلك يؤدي الى فقد المواد </a:t>
            </a:r>
            <a:r>
              <a:rPr lang="ar-IQ" sz="2800" b="1" dirty="0" err="1">
                <a:ea typeface="Calibri"/>
              </a:rPr>
              <a:t>الفينولية</a:t>
            </a:r>
            <a:r>
              <a:rPr lang="ar-IQ" sz="2800" b="1" dirty="0">
                <a:ea typeface="Calibri"/>
              </a:rPr>
              <a:t> المسؤولة عن الطعم القابض لها مما يؤدي الى تحسين خصائصها </a:t>
            </a:r>
            <a:r>
              <a:rPr lang="ar-IQ" sz="2800" b="1" dirty="0" err="1">
                <a:ea typeface="Calibri"/>
              </a:rPr>
              <a:t>الاكلية</a:t>
            </a:r>
            <a:r>
              <a:rPr lang="ar-IQ" sz="2800" b="1" dirty="0">
                <a:ea typeface="Calibri"/>
              </a:rPr>
              <a:t> </a:t>
            </a:r>
            <a:r>
              <a:rPr lang="ar-SA" sz="2800" b="1" dirty="0" smtClean="0">
                <a:ea typeface="Calibri"/>
              </a:rPr>
              <a:t>.</a:t>
            </a:r>
            <a:br>
              <a:rPr lang="ar-SA" sz="2800" b="1" dirty="0" smtClean="0">
                <a:ea typeface="Calibri"/>
              </a:rPr>
            </a:br>
            <a:r>
              <a:rPr lang="en-US" sz="2800" dirty="0">
                <a:ea typeface="Calibri"/>
                <a:cs typeface="Arial"/>
              </a:rPr>
              <a:t/>
            </a:r>
            <a:br>
              <a:rPr lang="en-US" sz="2800" dirty="0">
                <a:ea typeface="Calibri"/>
                <a:cs typeface="Arial"/>
              </a:rPr>
            </a:br>
            <a:r>
              <a:rPr lang="ar-IQ" sz="2800" b="1" dirty="0">
                <a:ea typeface="Calibri"/>
              </a:rPr>
              <a:t>2-التسويق المبكر </a:t>
            </a:r>
            <a:r>
              <a:rPr lang="ar-IQ" sz="2800" b="1" dirty="0" err="1">
                <a:ea typeface="Calibri"/>
              </a:rPr>
              <a:t>للثمار:من</a:t>
            </a:r>
            <a:r>
              <a:rPr lang="ar-IQ" sz="2800" b="1" dirty="0">
                <a:ea typeface="Calibri"/>
              </a:rPr>
              <a:t> الفوائد التي تؤديها عملية الانضاج صناعيا هي تسويقها بصورة مبكرة الامر الذي يزيد من دخل المنتج بالنظر للاستفادة من ارتفاع الاسعار من بداية الموسم</a:t>
            </a:r>
            <a:r>
              <a:rPr lang="en-US" sz="2800" dirty="0">
                <a:ea typeface="Calibri"/>
                <a:cs typeface="Arial"/>
              </a:rPr>
              <a:t/>
            </a:r>
            <a:br>
              <a:rPr lang="en-US" sz="2800" dirty="0">
                <a:ea typeface="Calibri"/>
                <a:cs typeface="Arial"/>
              </a:rPr>
            </a:br>
            <a:endParaRPr lang="en-US" sz="28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4261510"/>
      </p:ext>
    </p:extLst>
  </p:cSld>
  <p:clrMapOvr>
    <a:masterClrMapping/>
  </p:clrMapOvr>
  <mc:AlternateContent xmlns:mc="http://schemas.openxmlformats.org/markup-compatibility/2006" xmlns:p14="http://schemas.microsoft.com/office/powerpoint/2010/main">
    <mc:Choice Requires="p14">
      <p:transition spd="slow" p14:dur="2000" advTm="158329"/>
    </mc:Choice>
    <mc:Fallback xmlns="">
      <p:transition spd="slow" advTm="158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620688"/>
            <a:ext cx="8229600" cy="5688632"/>
          </a:xfrm>
        </p:spPr>
        <p:txBody>
          <a:bodyPr>
            <a:normAutofit fontScale="90000"/>
          </a:bodyPr>
          <a:lstStyle/>
          <a:p>
            <a:pPr algn="r">
              <a:lnSpc>
                <a:spcPct val="150000"/>
              </a:lnSpc>
              <a:spcBef>
                <a:spcPts val="0"/>
              </a:spcBef>
              <a:spcAft>
                <a:spcPts val="1000"/>
              </a:spcAft>
            </a:pPr>
            <a:r>
              <a:rPr lang="ar-IQ" sz="3100" b="1" dirty="0">
                <a:ea typeface="Calibri"/>
              </a:rPr>
              <a:t>3-التقليل من عدد مرات القطف :من المعروف ان الثمار </a:t>
            </a:r>
            <a:r>
              <a:rPr lang="ar-IQ" sz="3100" b="1" dirty="0" err="1">
                <a:ea typeface="Calibri"/>
              </a:rPr>
              <a:t>لاتنضج</a:t>
            </a:r>
            <a:r>
              <a:rPr lang="ar-IQ" sz="3100" b="1" dirty="0">
                <a:ea typeface="Calibri"/>
              </a:rPr>
              <a:t> </a:t>
            </a:r>
            <a:r>
              <a:rPr lang="ar-IQ" sz="3100" b="1" dirty="0" smtClean="0">
                <a:ea typeface="Calibri"/>
              </a:rPr>
              <a:t>ع</a:t>
            </a:r>
            <a:r>
              <a:rPr lang="ar-SA" sz="3100" b="1" dirty="0" err="1" smtClean="0">
                <a:ea typeface="Calibri"/>
              </a:rPr>
              <a:t>لى</a:t>
            </a:r>
            <a:r>
              <a:rPr lang="ar-IQ" sz="3100" b="1" dirty="0" smtClean="0">
                <a:ea typeface="Calibri"/>
              </a:rPr>
              <a:t> </a:t>
            </a:r>
            <a:r>
              <a:rPr lang="ar-IQ" sz="3100" b="1" dirty="0">
                <a:ea typeface="Calibri"/>
              </a:rPr>
              <a:t>الاشجار مرة واحدة الامر الذي يتطلب اجراء عملية القطف عدة مرات </a:t>
            </a:r>
            <a:r>
              <a:rPr lang="ar-IQ" sz="3100" b="1" dirty="0" smtClean="0">
                <a:ea typeface="Calibri"/>
              </a:rPr>
              <a:t>وهذ</a:t>
            </a:r>
            <a:r>
              <a:rPr lang="ar-SA" sz="3100" b="1" dirty="0" smtClean="0">
                <a:ea typeface="Calibri"/>
              </a:rPr>
              <a:t>ه</a:t>
            </a:r>
            <a:r>
              <a:rPr lang="ar-IQ" sz="3100" b="1" dirty="0" smtClean="0">
                <a:ea typeface="Calibri"/>
              </a:rPr>
              <a:t> </a:t>
            </a:r>
            <a:r>
              <a:rPr lang="ar-IQ" sz="3100" b="1" dirty="0">
                <a:ea typeface="Calibri"/>
              </a:rPr>
              <a:t>عملية غير اقتصادية لذلك يمكن قطف الثمرة مرة واحدة ومن ثم انضاجها صناعيا وفي نفس الوقت تؤدي </a:t>
            </a:r>
            <a:r>
              <a:rPr lang="ar-IQ" sz="3100" b="1" dirty="0" smtClean="0">
                <a:ea typeface="Calibri"/>
              </a:rPr>
              <a:t>هذ</a:t>
            </a:r>
            <a:r>
              <a:rPr lang="ar-SA" sz="3100" b="1" dirty="0" smtClean="0">
                <a:ea typeface="Calibri"/>
              </a:rPr>
              <a:t>ه</a:t>
            </a:r>
            <a:r>
              <a:rPr lang="ar-IQ" sz="3100" b="1" dirty="0" smtClean="0">
                <a:ea typeface="Calibri"/>
              </a:rPr>
              <a:t> </a:t>
            </a:r>
            <a:r>
              <a:rPr lang="ar-IQ" sz="3100" b="1" dirty="0">
                <a:ea typeface="Calibri"/>
              </a:rPr>
              <a:t>العملية الى الحصول على نضج </a:t>
            </a:r>
            <a:r>
              <a:rPr lang="ar-IQ" sz="3100" b="1" dirty="0" smtClean="0">
                <a:ea typeface="Calibri"/>
              </a:rPr>
              <a:t>متجانس</a:t>
            </a:r>
            <a:r>
              <a:rPr lang="ar-SA" sz="3100" b="1" dirty="0" smtClean="0">
                <a:ea typeface="Calibri"/>
              </a:rPr>
              <a:t>.</a:t>
            </a:r>
            <a:br>
              <a:rPr lang="ar-SA" sz="3100" b="1" dirty="0" smtClean="0">
                <a:ea typeface="Calibri"/>
              </a:rPr>
            </a:br>
            <a:r>
              <a:rPr lang="en-US" sz="3100" dirty="0">
                <a:ea typeface="Calibri"/>
                <a:cs typeface="Arial"/>
              </a:rPr>
              <a:t/>
            </a:r>
            <a:br>
              <a:rPr lang="en-US" sz="3100" dirty="0">
                <a:ea typeface="Calibri"/>
                <a:cs typeface="Arial"/>
              </a:rPr>
            </a:br>
            <a:r>
              <a:rPr lang="ar-IQ" sz="3100" b="1" dirty="0">
                <a:ea typeface="Calibri"/>
              </a:rPr>
              <a:t>4-سهولة شحن الثمار الى مسافات بعيدة :ان الكثير من الثمار </a:t>
            </a:r>
            <a:r>
              <a:rPr lang="ar-IQ" sz="3100" b="1" dirty="0" err="1">
                <a:ea typeface="Calibri"/>
              </a:rPr>
              <a:t>الكلايمكتيرية</a:t>
            </a:r>
            <a:r>
              <a:rPr lang="ar-IQ" sz="3100" b="1" dirty="0">
                <a:ea typeface="Calibri"/>
              </a:rPr>
              <a:t> مثل الموز والافوكادو تشحن وهي </a:t>
            </a:r>
            <a:r>
              <a:rPr lang="ar-IQ" sz="3100" b="1" dirty="0" smtClean="0">
                <a:ea typeface="Calibri"/>
              </a:rPr>
              <a:t>خضراء</a:t>
            </a:r>
            <a:r>
              <a:rPr lang="ar-SA" sz="3100" b="1" dirty="0" smtClean="0">
                <a:ea typeface="Calibri"/>
              </a:rPr>
              <a:t> </a:t>
            </a:r>
            <a:r>
              <a:rPr lang="ar-IQ" sz="3100" b="1" dirty="0" smtClean="0">
                <a:ea typeface="Calibri"/>
              </a:rPr>
              <a:t>الى </a:t>
            </a:r>
            <a:r>
              <a:rPr lang="ar-IQ" sz="3100" b="1" dirty="0">
                <a:ea typeface="Calibri"/>
              </a:rPr>
              <a:t>مسافات بعيدة حتى تنضج في اماكن استهلاكها</a:t>
            </a:r>
            <a:r>
              <a:rPr lang="en-US" sz="3200" dirty="0">
                <a:ea typeface="Calibri"/>
                <a:cs typeface="Arial"/>
              </a:rPr>
              <a:t/>
            </a:r>
            <a:br>
              <a:rPr lang="en-US" sz="3200" dirty="0">
                <a:ea typeface="Calibri"/>
                <a:cs typeface="Arial"/>
              </a:rPr>
            </a:br>
            <a:endParaRPr lang="en-US"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9384746"/>
      </p:ext>
    </p:extLst>
  </p:cSld>
  <p:clrMapOvr>
    <a:masterClrMapping/>
  </p:clrMapOvr>
  <mc:AlternateContent xmlns:mc="http://schemas.openxmlformats.org/markup-compatibility/2006" xmlns:p14="http://schemas.microsoft.com/office/powerpoint/2010/main">
    <mc:Choice Requires="p14">
      <p:transition spd="slow" p14:dur="2000" advTm="247331"/>
    </mc:Choice>
    <mc:Fallback xmlns="">
      <p:transition spd="slow" advTm="24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6178698"/>
          </a:xfrm>
        </p:spPr>
        <p:txBody>
          <a:bodyPr>
            <a:normAutofit/>
          </a:bodyPr>
          <a:lstStyle/>
          <a:p>
            <a:pPr algn="r">
              <a:lnSpc>
                <a:spcPct val="150000"/>
              </a:lnSpc>
              <a:spcBef>
                <a:spcPts val="0"/>
              </a:spcBef>
              <a:spcAft>
                <a:spcPts val="1000"/>
              </a:spcAft>
            </a:pPr>
            <a:r>
              <a:rPr lang="ar-IQ" sz="3100" b="1" dirty="0">
                <a:solidFill>
                  <a:srgbClr val="FF0000"/>
                </a:solidFill>
                <a:ea typeface="Calibri"/>
              </a:rPr>
              <a:t>* الطرق المستخدمة في الانضاج الصناعي :</a:t>
            </a:r>
            <a:r>
              <a:rPr lang="en-US" sz="3100" dirty="0">
                <a:ea typeface="Calibri"/>
                <a:cs typeface="Arial"/>
              </a:rPr>
              <a:t/>
            </a:r>
            <a:br>
              <a:rPr lang="en-US" sz="3100" dirty="0">
                <a:ea typeface="Calibri"/>
                <a:cs typeface="Arial"/>
              </a:rPr>
            </a:br>
            <a:r>
              <a:rPr lang="ar-IQ" sz="3100" b="1" dirty="0">
                <a:solidFill>
                  <a:srgbClr val="00B050"/>
                </a:solidFill>
                <a:ea typeface="Calibri"/>
              </a:rPr>
              <a:t>اولا/استخدام بعض المواد الكيمياوية </a:t>
            </a:r>
            <a:r>
              <a:rPr lang="en-US" sz="3100" dirty="0">
                <a:ea typeface="Calibri"/>
                <a:cs typeface="Arial"/>
              </a:rPr>
              <a:t/>
            </a:r>
            <a:br>
              <a:rPr lang="en-US" sz="3100" dirty="0">
                <a:ea typeface="Calibri"/>
                <a:cs typeface="Arial"/>
              </a:rPr>
            </a:br>
            <a:r>
              <a:rPr lang="ar-IQ" sz="3100" b="1" dirty="0">
                <a:ea typeface="Calibri"/>
              </a:rPr>
              <a:t>تستخدم بعض المواد الكيمياوية لغرض انضاج الثمار صناعيا مثل استخدام حامض </a:t>
            </a:r>
            <a:r>
              <a:rPr lang="ar-IQ" sz="3100" b="1" dirty="0" err="1">
                <a:ea typeface="Calibri"/>
              </a:rPr>
              <a:t>الخليك</a:t>
            </a:r>
            <a:r>
              <a:rPr lang="ar-IQ" sz="3100" b="1" dirty="0">
                <a:ea typeface="Calibri"/>
              </a:rPr>
              <a:t> </a:t>
            </a:r>
            <a:r>
              <a:rPr lang="ar-IQ" sz="3100" b="1" dirty="0" smtClean="0">
                <a:ea typeface="Calibri"/>
              </a:rPr>
              <a:t>او</a:t>
            </a:r>
            <a:r>
              <a:rPr lang="ar-SA" sz="3100" b="1" dirty="0" smtClean="0">
                <a:ea typeface="Calibri"/>
              </a:rPr>
              <a:t> </a:t>
            </a:r>
            <a:r>
              <a:rPr lang="ar-IQ" sz="3100" b="1" dirty="0" smtClean="0">
                <a:ea typeface="Calibri"/>
              </a:rPr>
              <a:t>بعض </a:t>
            </a:r>
            <a:r>
              <a:rPr lang="ar-IQ" sz="3100" b="1" dirty="0">
                <a:ea typeface="Calibri"/>
              </a:rPr>
              <a:t>المحاليل الملحية مع ثمار الكاكي والتمر ولكن </a:t>
            </a:r>
            <a:r>
              <a:rPr lang="ar-IQ" sz="3100" b="1" dirty="0" smtClean="0">
                <a:ea typeface="Calibri"/>
              </a:rPr>
              <a:t>هذ</a:t>
            </a:r>
            <a:r>
              <a:rPr lang="ar-SA" sz="3100" b="1" dirty="0" smtClean="0">
                <a:ea typeface="Calibri"/>
              </a:rPr>
              <a:t>ه</a:t>
            </a:r>
            <a:r>
              <a:rPr lang="ar-IQ" sz="3100" b="1" dirty="0" smtClean="0">
                <a:ea typeface="Calibri"/>
              </a:rPr>
              <a:t> </a:t>
            </a:r>
            <a:r>
              <a:rPr lang="ar-IQ" sz="3100" b="1" dirty="0">
                <a:ea typeface="Calibri"/>
              </a:rPr>
              <a:t>المركبات تجعل طعم الثمار غير مقبول وهي غير مستخدمة من الناحية التجارية </a:t>
            </a:r>
            <a:r>
              <a:rPr lang="en-US" sz="3200" dirty="0">
                <a:ea typeface="Calibri"/>
                <a:cs typeface="Arial"/>
              </a:rPr>
              <a:t/>
            </a:r>
            <a:br>
              <a:rPr lang="en-US" sz="3200" dirty="0">
                <a:ea typeface="Calibri"/>
                <a:cs typeface="Arial"/>
              </a:rPr>
            </a:br>
            <a:endParaRPr lang="en-US"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2086212"/>
      </p:ext>
    </p:extLst>
  </p:cSld>
  <p:clrMapOvr>
    <a:masterClrMapping/>
  </p:clrMapOvr>
  <mc:AlternateContent xmlns:mc="http://schemas.openxmlformats.org/markup-compatibility/2006" xmlns:p14="http://schemas.microsoft.com/office/powerpoint/2010/main">
    <mc:Choice Requires="p14">
      <p:transition spd="slow" p14:dur="2000" advTm="174361"/>
    </mc:Choice>
    <mc:Fallback xmlns="">
      <p:transition spd="slow" advTm="17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6322714"/>
          </a:xfrm>
        </p:spPr>
        <p:txBody>
          <a:bodyPr>
            <a:normAutofit fontScale="90000"/>
          </a:bodyPr>
          <a:lstStyle/>
          <a:p>
            <a:pPr algn="r">
              <a:lnSpc>
                <a:spcPct val="150000"/>
              </a:lnSpc>
              <a:spcBef>
                <a:spcPts val="0"/>
              </a:spcBef>
              <a:spcAft>
                <a:spcPts val="1000"/>
              </a:spcAft>
            </a:pPr>
            <a:r>
              <a:rPr lang="ar-IQ" sz="2200" b="1" dirty="0">
                <a:solidFill>
                  <a:srgbClr val="00B050"/>
                </a:solidFill>
                <a:ea typeface="Calibri"/>
              </a:rPr>
              <a:t>ثانيا/استخدام الحرارة </a:t>
            </a:r>
            <a:r>
              <a:rPr lang="en-US" sz="2000" dirty="0">
                <a:ea typeface="Calibri"/>
                <a:cs typeface="Arial"/>
              </a:rPr>
              <a:t/>
            </a:r>
            <a:br>
              <a:rPr lang="en-US" sz="2000" dirty="0">
                <a:ea typeface="Calibri"/>
                <a:cs typeface="Arial"/>
              </a:rPr>
            </a:br>
            <a:r>
              <a:rPr lang="ar-IQ" sz="2000" b="1" dirty="0">
                <a:ea typeface="Calibri"/>
              </a:rPr>
              <a:t>وتستعمل عدة طرق لتوليد درجة الحرارة الضرورية لتنشيط الفعاليات الحيوية في الثمار والعمل على اسراع نضجها واهمها:</a:t>
            </a:r>
            <a:r>
              <a:rPr lang="en-US" sz="2000" dirty="0">
                <a:ea typeface="Calibri"/>
                <a:cs typeface="Arial"/>
              </a:rPr>
              <a:t/>
            </a:r>
            <a:br>
              <a:rPr lang="en-US" sz="2000" dirty="0">
                <a:ea typeface="Calibri"/>
                <a:cs typeface="Arial"/>
              </a:rPr>
            </a:br>
            <a:r>
              <a:rPr lang="ar-IQ" sz="2200" b="1" dirty="0">
                <a:solidFill>
                  <a:srgbClr val="FF0000"/>
                </a:solidFill>
                <a:ea typeface="Calibri"/>
              </a:rPr>
              <a:t>أ-طريقة الكمر</a:t>
            </a:r>
            <a:r>
              <a:rPr lang="ar-IQ" sz="2200" b="1" dirty="0">
                <a:ea typeface="Calibri"/>
              </a:rPr>
              <a:t>:</a:t>
            </a:r>
            <a:r>
              <a:rPr lang="en-US" sz="2000" dirty="0">
                <a:ea typeface="Calibri"/>
                <a:cs typeface="Arial"/>
              </a:rPr>
              <a:t/>
            </a:r>
            <a:br>
              <a:rPr lang="en-US" sz="2000" dirty="0">
                <a:ea typeface="Calibri"/>
                <a:cs typeface="Arial"/>
              </a:rPr>
            </a:br>
            <a:r>
              <a:rPr lang="ar-IQ" sz="2000" b="1" dirty="0">
                <a:ea typeface="Calibri"/>
              </a:rPr>
              <a:t>وفي </a:t>
            </a:r>
            <a:r>
              <a:rPr lang="ar-IQ" sz="2000" b="1" dirty="0" smtClean="0">
                <a:ea typeface="Calibri"/>
              </a:rPr>
              <a:t>هذ</a:t>
            </a:r>
            <a:r>
              <a:rPr lang="ar-SA" sz="2000" b="1" dirty="0" smtClean="0">
                <a:ea typeface="Calibri"/>
              </a:rPr>
              <a:t>ه</a:t>
            </a:r>
            <a:r>
              <a:rPr lang="ar-IQ" sz="2000" b="1" dirty="0" smtClean="0">
                <a:ea typeface="Calibri"/>
              </a:rPr>
              <a:t> </a:t>
            </a:r>
            <a:r>
              <a:rPr lang="ar-IQ" sz="2000" b="1" dirty="0">
                <a:ea typeface="Calibri"/>
              </a:rPr>
              <a:t>الطريقة تضع في القش او التبن او الحشائش الجافة او نشارة الخشب واساس </a:t>
            </a:r>
            <a:r>
              <a:rPr lang="ar-IQ" sz="2000" b="1" dirty="0" smtClean="0">
                <a:ea typeface="Calibri"/>
              </a:rPr>
              <a:t>هذ</a:t>
            </a:r>
            <a:r>
              <a:rPr lang="ar-SA" sz="2000" b="1" dirty="0">
                <a:ea typeface="Calibri"/>
              </a:rPr>
              <a:t>ه</a:t>
            </a:r>
            <a:r>
              <a:rPr lang="ar-IQ" sz="2000" b="1" dirty="0" smtClean="0">
                <a:ea typeface="Calibri"/>
              </a:rPr>
              <a:t> </a:t>
            </a:r>
            <a:r>
              <a:rPr lang="ar-IQ" sz="2000" b="1" dirty="0">
                <a:ea typeface="Calibri"/>
              </a:rPr>
              <a:t>الطريقة ان الحرارة المتولدة من تنفس الثمار والتي تعرف(بالحرارة الحيوية)يحافظ عليها وبذلك يتم الاسراع من الفعاليات الحيوية </a:t>
            </a:r>
            <a:r>
              <a:rPr lang="ar-IQ" sz="2000" b="1" dirty="0" err="1">
                <a:ea typeface="Calibri"/>
              </a:rPr>
              <a:t>وهذة</a:t>
            </a:r>
            <a:r>
              <a:rPr lang="ar-IQ" sz="2000" b="1" dirty="0">
                <a:ea typeface="Calibri"/>
              </a:rPr>
              <a:t> الطريقة </a:t>
            </a:r>
            <a:r>
              <a:rPr lang="ar-IQ" sz="2000" b="1" dirty="0" err="1">
                <a:ea typeface="Calibri"/>
              </a:rPr>
              <a:t>لاتستخدم</a:t>
            </a:r>
            <a:r>
              <a:rPr lang="ar-IQ" sz="2000" b="1" dirty="0">
                <a:ea typeface="Calibri"/>
              </a:rPr>
              <a:t> من الناحية التجارية </a:t>
            </a:r>
            <a:r>
              <a:rPr lang="ar-IQ" sz="2000" b="1" dirty="0" smtClean="0">
                <a:ea typeface="Calibri"/>
              </a:rPr>
              <a:t>الا</a:t>
            </a:r>
            <a:r>
              <a:rPr lang="ar-SA" sz="2000" b="1" dirty="0" smtClean="0">
                <a:ea typeface="Calibri"/>
              </a:rPr>
              <a:t> </a:t>
            </a:r>
            <a:r>
              <a:rPr lang="ar-IQ" sz="2000" b="1" dirty="0" smtClean="0">
                <a:ea typeface="Calibri"/>
              </a:rPr>
              <a:t>انها </a:t>
            </a:r>
            <a:r>
              <a:rPr lang="ar-IQ" sz="2000" b="1" dirty="0">
                <a:ea typeface="Calibri"/>
              </a:rPr>
              <a:t>قد تستخدم في بيوت انضاج الموز او </a:t>
            </a:r>
            <a:r>
              <a:rPr lang="ar-IQ" sz="2000" b="1" dirty="0" smtClean="0">
                <a:ea typeface="Calibri"/>
              </a:rPr>
              <a:t>المانجو</a:t>
            </a:r>
            <a:r>
              <a:rPr lang="ar-SA" sz="2000" b="1" dirty="0" smtClean="0">
                <a:ea typeface="Calibri"/>
              </a:rPr>
              <a:t/>
            </a:r>
            <a:br>
              <a:rPr lang="ar-SA" sz="2000" b="1" dirty="0" smtClean="0">
                <a:ea typeface="Calibri"/>
              </a:rPr>
            </a:br>
            <a:r>
              <a:rPr lang="en-US" sz="2000" dirty="0">
                <a:ea typeface="Calibri"/>
                <a:cs typeface="Arial"/>
              </a:rPr>
              <a:t/>
            </a:r>
            <a:br>
              <a:rPr lang="en-US" sz="2000" dirty="0">
                <a:ea typeface="Calibri"/>
                <a:cs typeface="Arial"/>
              </a:rPr>
            </a:br>
            <a:r>
              <a:rPr lang="ar-IQ" sz="2200" b="1" dirty="0">
                <a:solidFill>
                  <a:srgbClr val="FF0000"/>
                </a:solidFill>
                <a:ea typeface="Calibri"/>
              </a:rPr>
              <a:t>ب-استخدام المواقد</a:t>
            </a:r>
            <a:r>
              <a:rPr lang="ar-IQ" sz="2200" b="1" dirty="0">
                <a:ea typeface="Calibri"/>
              </a:rPr>
              <a:t>:</a:t>
            </a:r>
            <a:r>
              <a:rPr lang="en-US" sz="2000" dirty="0">
                <a:ea typeface="Calibri"/>
                <a:cs typeface="Arial"/>
              </a:rPr>
              <a:t/>
            </a:r>
            <a:br>
              <a:rPr lang="en-US" sz="2000" dirty="0">
                <a:ea typeface="Calibri"/>
                <a:cs typeface="Arial"/>
              </a:rPr>
            </a:br>
            <a:r>
              <a:rPr lang="ar-IQ" sz="2000" b="1" dirty="0">
                <a:ea typeface="Calibri"/>
              </a:rPr>
              <a:t>يستخدم في </a:t>
            </a:r>
            <a:r>
              <a:rPr lang="ar-IQ" sz="2000" b="1" dirty="0" smtClean="0">
                <a:ea typeface="Calibri"/>
              </a:rPr>
              <a:t>هذ</a:t>
            </a:r>
            <a:r>
              <a:rPr lang="ar-SA" sz="2000" b="1" dirty="0" smtClean="0">
                <a:ea typeface="Calibri"/>
              </a:rPr>
              <a:t>ه</a:t>
            </a:r>
            <a:r>
              <a:rPr lang="ar-IQ" sz="2000" b="1" dirty="0" smtClean="0">
                <a:ea typeface="Calibri"/>
              </a:rPr>
              <a:t> </a:t>
            </a:r>
            <a:r>
              <a:rPr lang="ar-IQ" sz="2000" b="1" dirty="0">
                <a:ea typeface="Calibri"/>
              </a:rPr>
              <a:t>الطريقة مواقد يستخدم فيها الفحم ان الاسراع في انضاج الثمار </a:t>
            </a:r>
            <a:r>
              <a:rPr lang="ar-IQ" sz="2000" b="1" dirty="0" err="1" smtClean="0">
                <a:ea typeface="Calibri"/>
              </a:rPr>
              <a:t>بهذ</a:t>
            </a:r>
            <a:r>
              <a:rPr lang="ar-SA" sz="2000" b="1" dirty="0" smtClean="0">
                <a:ea typeface="Calibri"/>
              </a:rPr>
              <a:t>ه </a:t>
            </a:r>
            <a:r>
              <a:rPr lang="ar-IQ" sz="2000" b="1" dirty="0" smtClean="0">
                <a:ea typeface="Calibri"/>
              </a:rPr>
              <a:t>الطريقة </a:t>
            </a:r>
            <a:r>
              <a:rPr lang="ar-IQ" sz="2000" b="1" dirty="0">
                <a:ea typeface="Calibri"/>
              </a:rPr>
              <a:t>يرجع الى سببين الاول هو درجة الحرارة والاخر هو ان غاز الاثلين الناتج من احتراق مواقد الفحم يعمل على الاسراع من النضج حيث ان يعتبر هرمون النضج </a:t>
            </a:r>
            <a:r>
              <a:rPr lang="ar-IQ" sz="2000" b="1" dirty="0" smtClean="0">
                <a:ea typeface="Calibri"/>
              </a:rPr>
              <a:t>وهذ</a:t>
            </a:r>
            <a:r>
              <a:rPr lang="ar-SA" sz="2000" b="1" dirty="0" smtClean="0">
                <a:ea typeface="Calibri"/>
              </a:rPr>
              <a:t>ه </a:t>
            </a:r>
            <a:r>
              <a:rPr lang="ar-IQ" sz="2000" b="1" dirty="0" smtClean="0">
                <a:ea typeface="Calibri"/>
              </a:rPr>
              <a:t>الطريقة </a:t>
            </a:r>
            <a:r>
              <a:rPr lang="ar-IQ" sz="2000" b="1" dirty="0">
                <a:ea typeface="Calibri"/>
              </a:rPr>
              <a:t>لها عيوب منها عدم السيطرة على درجة الحرارة بصورة مضبوطة كما ان الغازات الناتجة قد تكون بنسب تسبب اضرارا للثمار وبالتالي تقلل من عمرها في السوق </a:t>
            </a:r>
            <a:r>
              <a:rPr lang="ar-IQ" sz="2000" b="1" dirty="0" smtClean="0">
                <a:ea typeface="Calibri"/>
              </a:rPr>
              <a:t>وهذ</a:t>
            </a:r>
            <a:r>
              <a:rPr lang="ar-SA" sz="2000" b="1" dirty="0" smtClean="0">
                <a:ea typeface="Calibri"/>
              </a:rPr>
              <a:t>ه</a:t>
            </a:r>
            <a:r>
              <a:rPr lang="ar-IQ" sz="2000" b="1" dirty="0" smtClean="0">
                <a:ea typeface="Calibri"/>
              </a:rPr>
              <a:t> </a:t>
            </a:r>
            <a:r>
              <a:rPr lang="ar-IQ" sz="2000" b="1" dirty="0">
                <a:ea typeface="Calibri"/>
              </a:rPr>
              <a:t>الطريقة </a:t>
            </a:r>
            <a:r>
              <a:rPr lang="ar-IQ" sz="2000" b="1" dirty="0" smtClean="0">
                <a:ea typeface="Calibri"/>
              </a:rPr>
              <a:t>لا</a:t>
            </a:r>
            <a:r>
              <a:rPr lang="ar-SA" sz="2000" b="1" dirty="0" smtClean="0">
                <a:ea typeface="Calibri"/>
              </a:rPr>
              <a:t> </a:t>
            </a:r>
            <a:r>
              <a:rPr lang="ar-IQ" sz="2000" b="1" dirty="0" smtClean="0">
                <a:ea typeface="Calibri"/>
              </a:rPr>
              <a:t>تستخدم </a:t>
            </a:r>
            <a:r>
              <a:rPr lang="ar-IQ" sz="2000" b="1" dirty="0">
                <a:ea typeface="Calibri"/>
              </a:rPr>
              <a:t>تجاريا</a:t>
            </a:r>
            <a:r>
              <a:rPr lang="en-US" sz="3200" dirty="0">
                <a:ea typeface="Calibri"/>
                <a:cs typeface="Arial"/>
              </a:rPr>
              <a:t/>
            </a:r>
            <a:br>
              <a:rPr lang="en-US" sz="3200" dirty="0">
                <a:ea typeface="Calibri"/>
                <a:cs typeface="Arial"/>
              </a:rPr>
            </a:br>
            <a:endParaRPr lang="en-US"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9808080"/>
      </p:ext>
    </p:extLst>
  </p:cSld>
  <p:clrMapOvr>
    <a:masterClrMapping/>
  </p:clrMapOvr>
  <mc:AlternateContent xmlns:mc="http://schemas.openxmlformats.org/markup-compatibility/2006" xmlns:p14="http://schemas.microsoft.com/office/powerpoint/2010/main">
    <mc:Choice Requires="p14">
      <p:transition spd="slow" p14:dur="2000" advTm="218857"/>
    </mc:Choice>
    <mc:Fallback xmlns="">
      <p:transition spd="slow" advTm="21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5818658"/>
          </a:xfrm>
        </p:spPr>
        <p:txBody>
          <a:bodyPr>
            <a:normAutofit fontScale="90000"/>
          </a:bodyPr>
          <a:lstStyle/>
          <a:p>
            <a:pPr algn="r">
              <a:lnSpc>
                <a:spcPct val="150000"/>
              </a:lnSpc>
              <a:spcBef>
                <a:spcPts val="0"/>
              </a:spcBef>
              <a:spcAft>
                <a:spcPts val="1000"/>
              </a:spcAft>
            </a:pPr>
            <a:r>
              <a:rPr lang="ar-IQ" sz="2200" b="1" dirty="0">
                <a:solidFill>
                  <a:srgbClr val="00B050"/>
                </a:solidFill>
                <a:ea typeface="Calibri"/>
              </a:rPr>
              <a:t>ثالثا/استخدام غرف الانضاج</a:t>
            </a:r>
            <a:r>
              <a:rPr lang="en-US" sz="2200" dirty="0">
                <a:ea typeface="Calibri"/>
                <a:cs typeface="Arial"/>
              </a:rPr>
              <a:t/>
            </a:r>
            <a:br>
              <a:rPr lang="en-US" sz="2200" dirty="0">
                <a:ea typeface="Calibri"/>
                <a:cs typeface="Arial"/>
              </a:rPr>
            </a:br>
            <a:r>
              <a:rPr lang="ar-IQ" sz="2200" b="1" dirty="0">
                <a:ea typeface="Calibri"/>
              </a:rPr>
              <a:t>وفي </a:t>
            </a:r>
            <a:r>
              <a:rPr lang="ar-IQ" sz="2200" b="1" dirty="0" smtClean="0">
                <a:ea typeface="Calibri"/>
              </a:rPr>
              <a:t>هذ</a:t>
            </a:r>
            <a:r>
              <a:rPr lang="ar-SA" sz="2200" b="1" dirty="0" smtClean="0">
                <a:ea typeface="Calibri"/>
              </a:rPr>
              <a:t>ه</a:t>
            </a:r>
            <a:r>
              <a:rPr lang="ar-IQ" sz="2200" b="1" dirty="0" smtClean="0">
                <a:ea typeface="Calibri"/>
              </a:rPr>
              <a:t> </a:t>
            </a:r>
            <a:r>
              <a:rPr lang="ar-IQ" sz="2200" b="1" dirty="0">
                <a:ea typeface="Calibri"/>
              </a:rPr>
              <a:t>الغرف يتم السيطرة على درجة الحرارة والرطوبة بصورة مضبوطة وتختلف درجة الحرارة والرطوبة النسبية حسب نوع الثمار حيث ان درجة الجرارة20م والرطوبة 85-90 </a:t>
            </a:r>
            <a:r>
              <a:rPr lang="ar-IQ" sz="2200" b="1" dirty="0" smtClean="0">
                <a:ea typeface="Calibri"/>
              </a:rPr>
              <a:t>تعتبر</a:t>
            </a:r>
            <a:r>
              <a:rPr lang="ar-SA" sz="2200" b="1" dirty="0" smtClean="0">
                <a:ea typeface="Calibri"/>
              </a:rPr>
              <a:t> </a:t>
            </a:r>
            <a:r>
              <a:rPr lang="ar-IQ" sz="2200" b="1" dirty="0" smtClean="0">
                <a:ea typeface="Calibri"/>
              </a:rPr>
              <a:t>مثالية </a:t>
            </a:r>
            <a:r>
              <a:rPr lang="ar-IQ" sz="2200" b="1" dirty="0">
                <a:ea typeface="Calibri"/>
              </a:rPr>
              <a:t>لمعظم الثمار  درجة الحرارة المرتفعة تعمل على زيادة سرعة التنفس وكذلك انتاج الاثلين مما يسرع من عملية النضج</a:t>
            </a:r>
            <a:r>
              <a:rPr lang="en-US" sz="2200" dirty="0">
                <a:ea typeface="Calibri"/>
                <a:cs typeface="Arial"/>
              </a:rPr>
              <a:t/>
            </a:r>
            <a:br>
              <a:rPr lang="en-US" sz="2200" dirty="0">
                <a:ea typeface="Calibri"/>
                <a:cs typeface="Arial"/>
              </a:rPr>
            </a:br>
            <a:r>
              <a:rPr lang="ar-IQ" sz="2200" b="1" dirty="0">
                <a:solidFill>
                  <a:srgbClr val="00B050"/>
                </a:solidFill>
                <a:ea typeface="Calibri"/>
              </a:rPr>
              <a:t>رابعا/استخدام غازات الانضاج</a:t>
            </a:r>
            <a:r>
              <a:rPr lang="en-US" sz="2200" dirty="0">
                <a:ea typeface="Calibri"/>
                <a:cs typeface="Arial"/>
              </a:rPr>
              <a:t/>
            </a:r>
            <a:br>
              <a:rPr lang="en-US" sz="2200" dirty="0">
                <a:ea typeface="Calibri"/>
                <a:cs typeface="Arial"/>
              </a:rPr>
            </a:br>
            <a:r>
              <a:rPr lang="ar-IQ" sz="2200" b="1" dirty="0" err="1" smtClean="0">
                <a:ea typeface="Calibri"/>
              </a:rPr>
              <a:t>وبهذ</a:t>
            </a:r>
            <a:r>
              <a:rPr lang="ar-SA" sz="2200" b="1" dirty="0" smtClean="0">
                <a:ea typeface="Calibri"/>
              </a:rPr>
              <a:t>ه</a:t>
            </a:r>
            <a:r>
              <a:rPr lang="ar-IQ" sz="2200" b="1" dirty="0" smtClean="0">
                <a:ea typeface="Calibri"/>
              </a:rPr>
              <a:t> </a:t>
            </a:r>
            <a:r>
              <a:rPr lang="ar-IQ" sz="2200" b="1" dirty="0">
                <a:ea typeface="Calibri"/>
              </a:rPr>
              <a:t>الطريقة تستخدم غازات </a:t>
            </a:r>
            <a:r>
              <a:rPr lang="ar-IQ" sz="2200" b="1" dirty="0" err="1">
                <a:ea typeface="Calibri"/>
              </a:rPr>
              <a:t>هيدروكاربونية</a:t>
            </a:r>
            <a:r>
              <a:rPr lang="ar-IQ" sz="2200" b="1" dirty="0">
                <a:ea typeface="Calibri"/>
              </a:rPr>
              <a:t> غير مشبعة مثل الاثلين </a:t>
            </a:r>
            <a:r>
              <a:rPr lang="ar-IQ" sz="2200" b="1" dirty="0" err="1">
                <a:ea typeface="Calibri"/>
              </a:rPr>
              <a:t>والاستيلين</a:t>
            </a:r>
            <a:r>
              <a:rPr lang="ar-IQ" sz="2200" b="1" dirty="0">
                <a:ea typeface="Calibri"/>
              </a:rPr>
              <a:t> في غرف انضاج خاصة تحت ظروف مسيطر عليها من درجة حرارة والرطوبة النسبية </a:t>
            </a:r>
            <a:r>
              <a:rPr lang="en-US" sz="2200" dirty="0">
                <a:ea typeface="Calibri"/>
                <a:cs typeface="Arial"/>
              </a:rPr>
              <a:t/>
            </a:r>
            <a:br>
              <a:rPr lang="en-US" sz="2200" dirty="0">
                <a:ea typeface="Calibri"/>
                <a:cs typeface="Arial"/>
              </a:rPr>
            </a:br>
            <a:r>
              <a:rPr lang="ar-IQ" sz="2200" b="1" dirty="0">
                <a:solidFill>
                  <a:srgbClr val="00B050"/>
                </a:solidFill>
                <a:ea typeface="Calibri"/>
              </a:rPr>
              <a:t>خامسا/استخدام مركب </a:t>
            </a:r>
            <a:r>
              <a:rPr lang="ar-IQ" sz="2200" b="1" dirty="0" err="1">
                <a:solidFill>
                  <a:srgbClr val="00B050"/>
                </a:solidFill>
                <a:ea typeface="Calibri"/>
              </a:rPr>
              <a:t>الاثيفون</a:t>
            </a:r>
            <a:r>
              <a:rPr lang="en-US" sz="2200" dirty="0">
                <a:ea typeface="Calibri"/>
                <a:cs typeface="Arial"/>
              </a:rPr>
              <a:t/>
            </a:r>
            <a:br>
              <a:rPr lang="en-US" sz="2200" dirty="0">
                <a:ea typeface="Calibri"/>
                <a:cs typeface="Arial"/>
              </a:rPr>
            </a:br>
            <a:r>
              <a:rPr lang="ar-IQ" sz="2200" b="1" dirty="0">
                <a:ea typeface="Calibri"/>
              </a:rPr>
              <a:t>ان مركب </a:t>
            </a:r>
            <a:r>
              <a:rPr lang="ar-IQ" sz="2200" b="1" dirty="0" err="1">
                <a:ea typeface="Calibri"/>
              </a:rPr>
              <a:t>الاثيفون</a:t>
            </a:r>
            <a:r>
              <a:rPr lang="ar-IQ" sz="2200" b="1" dirty="0">
                <a:ea typeface="Calibri"/>
              </a:rPr>
              <a:t> يتحلل ويعطي غاز الاثيلين من الانسجة النباتية وبذلك فهو يودي معظم </a:t>
            </a:r>
            <a:r>
              <a:rPr lang="ar-IQ" sz="2200" b="1" dirty="0" err="1">
                <a:ea typeface="Calibri"/>
              </a:rPr>
              <a:t>التاثيرات</a:t>
            </a:r>
            <a:r>
              <a:rPr lang="ar-IQ" sz="2200" b="1" dirty="0">
                <a:ea typeface="Calibri"/>
              </a:rPr>
              <a:t> الفسيولوجية لغاز الاثلين ويستعمل </a:t>
            </a:r>
            <a:r>
              <a:rPr lang="ar-IQ" sz="2200" b="1" dirty="0" err="1">
                <a:ea typeface="Calibri"/>
              </a:rPr>
              <a:t>الاثيفون</a:t>
            </a:r>
            <a:r>
              <a:rPr lang="ar-IQ" sz="2200" b="1" dirty="0">
                <a:ea typeface="Calibri"/>
              </a:rPr>
              <a:t> في الولايات المتحدة الامريكية على النطاق التجاري لانضاج ثمار </a:t>
            </a:r>
            <a:r>
              <a:rPr lang="ar-IQ" sz="2200" b="1" dirty="0" err="1">
                <a:ea typeface="Calibri"/>
              </a:rPr>
              <a:t>الطماطة</a:t>
            </a:r>
            <a:r>
              <a:rPr lang="ar-IQ" sz="2200" b="1" dirty="0">
                <a:ea typeface="Calibri"/>
              </a:rPr>
              <a:t> التي تحصد ميكانيكيا كما </a:t>
            </a:r>
            <a:r>
              <a:rPr lang="ar-IQ" sz="2200" b="1" dirty="0" err="1">
                <a:ea typeface="Calibri"/>
              </a:rPr>
              <a:t>بالامكان</a:t>
            </a:r>
            <a:r>
              <a:rPr lang="ar-IQ" sz="2200" b="1" dirty="0">
                <a:ea typeface="Calibri"/>
              </a:rPr>
              <a:t> </a:t>
            </a:r>
            <a:r>
              <a:rPr lang="ar-IQ" sz="2200" b="1" dirty="0" err="1">
                <a:ea typeface="Calibri"/>
              </a:rPr>
              <a:t>استخدامة</a:t>
            </a:r>
            <a:r>
              <a:rPr lang="ar-IQ" sz="2200" b="1" dirty="0">
                <a:ea typeface="Calibri"/>
              </a:rPr>
              <a:t> في انضاج ثمار الحمضيات وازالة اللون الاخضر </a:t>
            </a:r>
            <a:endParaRPr lang="en-US" sz="22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97056623"/>
      </p:ext>
    </p:extLst>
  </p:cSld>
  <p:clrMapOvr>
    <a:masterClrMapping/>
  </p:clrMapOvr>
  <mc:AlternateContent xmlns:mc="http://schemas.openxmlformats.org/markup-compatibility/2006" xmlns:p14="http://schemas.microsoft.com/office/powerpoint/2010/main">
    <mc:Choice Requires="p14">
      <p:transition spd="slow" p14:dur="2000" advTm="318852"/>
    </mc:Choice>
    <mc:Fallback xmlns="">
      <p:transition spd="slow" advTm="31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دفق الهواء">
  <a:themeElements>
    <a:clrScheme name="دفق الهواء">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دفق الهواء">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ق الهواء">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571</TotalTime>
  <Words>100</Words>
  <Application>Microsoft Office PowerPoint</Application>
  <PresentationFormat>عرض على الشاشة (3:4)‏</PresentationFormat>
  <Paragraphs>8</Paragraphs>
  <Slides>7</Slides>
  <Notes>0</Notes>
  <HiddenSlides>0</HiddenSlides>
  <MMClips>7</MMClips>
  <ScaleCrop>false</ScaleCrop>
  <HeadingPairs>
    <vt:vector size="4" baseType="variant">
      <vt:variant>
        <vt:lpstr>نسق</vt:lpstr>
      </vt:variant>
      <vt:variant>
        <vt:i4>2</vt:i4>
      </vt:variant>
      <vt:variant>
        <vt:lpstr>عناوين الشرائح</vt:lpstr>
      </vt:variant>
      <vt:variant>
        <vt:i4>7</vt:i4>
      </vt:variant>
    </vt:vector>
  </HeadingPairs>
  <TitlesOfParts>
    <vt:vector size="9" baseType="lpstr">
      <vt:lpstr>سمة Office</vt:lpstr>
      <vt:lpstr>دفق الهواء</vt:lpstr>
      <vt:lpstr>عناية وخزن  المحاضرة الرابعة  الدكتور حمزة عباس حمزة</vt:lpstr>
      <vt:lpstr>الانضاج الصناعي :ان الهدف الرئيسي من العناية والخزن تأخير الشيخوخة ولابقاء محاصيل الفاكهة والخضر بحالة صالحة للاستهلاك لأطول فترة ممكنة وهذا هو المقصود بالإنضاج الصناعي .  تستخدم في هذة المرحلة طرق فيزياوية وكيمياوية تعتمد في الاساس على تشجيع الفعاليات الحيوية  المرافقة للنضج وخاصة زيادة سرعة التنفس وكذلك انتاج الاثلين وما يصاحبها من تغيرات كيمياوية تؤدي الى وصول الثمار الى حالة صالحة للأكل  .</vt:lpstr>
      <vt:lpstr>*فوائد الانضاج الصناعي  1-تحسين الخصائص الاكلية للثمار:لقد اظهرت الدراسات في بعض الثمار مثل الموز اذا تركت على الاشجار لاتكون النكهة والطعم مقبولة لذلك فان الثمار تقطف من النبات الام ويتم انضاجها صناعيا حيث ان ذلك يؤدي الى فقد المواد الفينولية المسؤولة عن الطعم القابض لها مما يؤدي الى تحسين خصائصها الاكلية .  2-التسويق المبكر للثمار:من الفوائد التي تؤديها عملية الانضاج صناعيا هي تسويقها بصورة مبكرة الامر الذي يزيد من دخل المنتج بالنظر للاستفادة من ارتفاع الاسعار من بداية الموسم </vt:lpstr>
      <vt:lpstr>3-التقليل من عدد مرات القطف :من المعروف ان الثمار لاتنضج على الاشجار مرة واحدة الامر الذي يتطلب اجراء عملية القطف عدة مرات وهذه عملية غير اقتصادية لذلك يمكن قطف الثمرة مرة واحدة ومن ثم انضاجها صناعيا وفي نفس الوقت تؤدي هذه العملية الى الحصول على نضج متجانس.  4-سهولة شحن الثمار الى مسافات بعيدة :ان الكثير من الثمار الكلايمكتيرية مثل الموز والافوكادو تشحن وهي خضراء الى مسافات بعيدة حتى تنضج في اماكن استهلاكها </vt:lpstr>
      <vt:lpstr>* الطرق المستخدمة في الانضاج الصناعي : اولا/استخدام بعض المواد الكيمياوية  تستخدم بعض المواد الكيمياوية لغرض انضاج الثمار صناعيا مثل استخدام حامض الخليك او بعض المحاليل الملحية مع ثمار الكاكي والتمر ولكن هذه المركبات تجعل طعم الثمار غير مقبول وهي غير مستخدمة من الناحية التجارية  </vt:lpstr>
      <vt:lpstr>ثانيا/استخدام الحرارة  وتستعمل عدة طرق لتوليد درجة الحرارة الضرورية لتنشيط الفعاليات الحيوية في الثمار والعمل على اسراع نضجها واهمها: أ-طريقة الكمر: وفي هذه الطريقة تضع في القش او التبن او الحشائش الجافة او نشارة الخشب واساس هذه الطريقة ان الحرارة المتولدة من تنفس الثمار والتي تعرف(بالحرارة الحيوية)يحافظ عليها وبذلك يتم الاسراع من الفعاليات الحيوية وهذة الطريقة لاتستخدم من الناحية التجارية الا انها قد تستخدم في بيوت انضاج الموز او المانجو  ب-استخدام المواقد: يستخدم في هذه الطريقة مواقد يستخدم فيها الفحم ان الاسراع في انضاج الثمار بهذه الطريقة يرجع الى سببين الاول هو درجة الحرارة والاخر هو ان غاز الاثلين الناتج من احتراق مواقد الفحم يعمل على الاسراع من النضج حيث ان يعتبر هرمون النضج وهذه الطريقة لها عيوب منها عدم السيطرة على درجة الحرارة بصورة مضبوطة كما ان الغازات الناتجة قد تكون بنسب تسبب اضرارا للثمار وبالتالي تقلل من عمرها في السوق وهذه الطريقة لا تستخدم تجاريا </vt:lpstr>
      <vt:lpstr>ثالثا/استخدام غرف الانضاج وفي هذه الغرف يتم السيطرة على درجة الحرارة والرطوبة بصورة مضبوطة وتختلف درجة الحرارة والرطوبة النسبية حسب نوع الثمار حيث ان درجة الجرارة20م والرطوبة 85-90 تعتبر مثالية لمعظم الثمار  درجة الحرارة المرتفعة تعمل على زيادة سرعة التنفس وكذلك انتاج الاثلين مما يسرع من عملية النضج رابعا/استخدام غازات الانضاج وبهذه الطريقة تستخدم غازات هيدروكاربونية غير مشبعة مثل الاثلين والاستيلين في غرف انضاج خاصة تحت ظروف مسيطر عليها من درجة حرارة والرطوبة النسبية  خامسا/استخدام مركب الاثيفون ان مركب الاثيفون يتحلل ويعطي غاز الاثيلين من الانسجة النباتية وبذلك فهو يودي معظم التاثيرات الفسيولوجية لغاز الاثلين ويستعمل الاثيفون في الولايات المتحدة الامريكية على النطاق التجاري لانضاج ثمار الطماطة التي تحصد ميكانيكيا كما بالامكان استخدامة في انضاج ثمار الحمضيات وازالة اللون الاخضر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dc:creator>
  <cp:lastModifiedBy>Maher</cp:lastModifiedBy>
  <cp:revision>11</cp:revision>
  <dcterms:created xsi:type="dcterms:W3CDTF">2021-02-06T18:29:45Z</dcterms:created>
  <dcterms:modified xsi:type="dcterms:W3CDTF">2021-08-08T19:13:44Z</dcterms:modified>
</cp:coreProperties>
</file>